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8739" r:id="rId2"/>
  </p:sldMasterIdLst>
  <p:notesMasterIdLst>
    <p:notesMasterId r:id="rId80"/>
  </p:notesMasterIdLst>
  <p:handoutMasterIdLst>
    <p:handoutMasterId r:id="rId81"/>
  </p:handoutMasterIdLst>
  <p:sldIdLst>
    <p:sldId id="1130" r:id="rId3"/>
    <p:sldId id="1167" r:id="rId4"/>
    <p:sldId id="1338" r:id="rId5"/>
    <p:sldId id="1324" r:id="rId6"/>
    <p:sldId id="1317" r:id="rId7"/>
    <p:sldId id="1318" r:id="rId8"/>
    <p:sldId id="1320" r:id="rId9"/>
    <p:sldId id="1321" r:id="rId10"/>
    <p:sldId id="1322" r:id="rId11"/>
    <p:sldId id="1323" r:id="rId12"/>
    <p:sldId id="1337" r:id="rId13"/>
    <p:sldId id="1325" r:id="rId14"/>
    <p:sldId id="1326" r:id="rId15"/>
    <p:sldId id="1327" r:id="rId16"/>
    <p:sldId id="1333" r:id="rId17"/>
    <p:sldId id="1334" r:id="rId18"/>
    <p:sldId id="1336" r:id="rId19"/>
    <p:sldId id="1311" r:id="rId20"/>
    <p:sldId id="1340" r:id="rId21"/>
    <p:sldId id="1341" r:id="rId22"/>
    <p:sldId id="1342" r:id="rId23"/>
    <p:sldId id="1343" r:id="rId24"/>
    <p:sldId id="1344" r:id="rId25"/>
    <p:sldId id="1345" r:id="rId26"/>
    <p:sldId id="1346" r:id="rId27"/>
    <p:sldId id="1339" r:id="rId28"/>
    <p:sldId id="1221" r:id="rId29"/>
    <p:sldId id="1253" r:id="rId30"/>
    <p:sldId id="1313" r:id="rId31"/>
    <p:sldId id="1312" r:id="rId32"/>
    <p:sldId id="1254" r:id="rId33"/>
    <p:sldId id="1314" r:id="rId34"/>
    <p:sldId id="1315" r:id="rId35"/>
    <p:sldId id="1316" r:id="rId36"/>
    <p:sldId id="1256" r:id="rId37"/>
    <p:sldId id="1259" r:id="rId38"/>
    <p:sldId id="1255" r:id="rId39"/>
    <p:sldId id="1260" r:id="rId40"/>
    <p:sldId id="1245" r:id="rId41"/>
    <p:sldId id="1298" r:id="rId42"/>
    <p:sldId id="1299" r:id="rId43"/>
    <p:sldId id="1300" r:id="rId44"/>
    <p:sldId id="1301" r:id="rId45"/>
    <p:sldId id="1302" r:id="rId46"/>
    <p:sldId id="1227" r:id="rId47"/>
    <p:sldId id="1229" r:id="rId48"/>
    <p:sldId id="1232" r:id="rId49"/>
    <p:sldId id="1303" r:id="rId50"/>
    <p:sldId id="1305" r:id="rId51"/>
    <p:sldId id="1304" r:id="rId52"/>
    <p:sldId id="1233" r:id="rId53"/>
    <p:sldId id="1307" r:id="rId54"/>
    <p:sldId id="1234" r:id="rId55"/>
    <p:sldId id="1308" r:id="rId56"/>
    <p:sldId id="1235" r:id="rId57"/>
    <p:sldId id="1309" r:id="rId58"/>
    <p:sldId id="1237" r:id="rId59"/>
    <p:sldId id="1238" r:id="rId60"/>
    <p:sldId id="1239" r:id="rId61"/>
    <p:sldId id="1310" r:id="rId62"/>
    <p:sldId id="1244" r:id="rId63"/>
    <p:sldId id="1262" r:id="rId64"/>
    <p:sldId id="1263" r:id="rId65"/>
    <p:sldId id="1264" r:id="rId66"/>
    <p:sldId id="1265" r:id="rId67"/>
    <p:sldId id="1266" r:id="rId68"/>
    <p:sldId id="1267" r:id="rId69"/>
    <p:sldId id="1268" r:id="rId70"/>
    <p:sldId id="1269" r:id="rId71"/>
    <p:sldId id="1270" r:id="rId72"/>
    <p:sldId id="1271" r:id="rId73"/>
    <p:sldId id="1272" r:id="rId74"/>
    <p:sldId id="1273" r:id="rId75"/>
    <p:sldId id="1274" r:id="rId76"/>
    <p:sldId id="1275" r:id="rId77"/>
    <p:sldId id="1182" r:id="rId78"/>
    <p:sldId id="1153" r:id="rId79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82"/>
    </p:embeddedFont>
    <p:embeddedFont>
      <p:font typeface="HY헤드라인M" panose="02030600000101010101" pitchFamily="18" charset="-127"/>
      <p:regular r:id="rId83"/>
    </p:embeddedFont>
    <p:embeddedFont>
      <p:font typeface="Malgun Gothic Semilight" panose="020B0502040204020203" pitchFamily="50" charset="-127"/>
      <p:regular r:id="rId84"/>
    </p:embeddedFont>
    <p:embeddedFont>
      <p:font typeface="나눔바른고딕" panose="020B0603020101020101" pitchFamily="50" charset="-127"/>
      <p:regular r:id="rId85"/>
      <p:bold r:id="rId86"/>
    </p:embeddedFont>
    <p:embeddedFont>
      <p:font typeface="나눔스퀘어라운드 Bold" panose="020B0600000101010101" pitchFamily="50" charset="-127"/>
      <p:bold r:id="rId87"/>
    </p:embeddedFont>
    <p:embeddedFont>
      <p:font typeface="나눔스퀘어라운드 ExtraBold" panose="020B0600000101010101" pitchFamily="50" charset="-127"/>
      <p:bold r:id="rId88"/>
    </p:embeddedFont>
    <p:embeddedFont>
      <p:font typeface="맑은 고딕" panose="020B0503020000020004" pitchFamily="50" charset="-127"/>
      <p:regular r:id="rId89"/>
      <p:bold r:id="rId9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BDA"/>
    <a:srgbClr val="000000"/>
    <a:srgbClr val="9FA1A0"/>
    <a:srgbClr val="F95135"/>
    <a:srgbClr val="0B6C97"/>
    <a:srgbClr val="00347F"/>
    <a:srgbClr val="CCCCFF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71CB0-2027-462F-BAC9-4D85330B6E50}" v="197" dt="2019-04-16T10:01:10.734"/>
    <p1510:client id="{02E7A9B8-855E-43A3-9509-D263B07F3CFE}" v="312" dt="2019-04-17T03:11:19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6439" autoAdjust="0"/>
  </p:normalViewPr>
  <p:slideViewPr>
    <p:cSldViewPr showGuides="1">
      <p:cViewPr varScale="1">
        <p:scale>
          <a:sx n="113" d="100"/>
          <a:sy n="113" d="100"/>
        </p:scale>
        <p:origin x="365" y="86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65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89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729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13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71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589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40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896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357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19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4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61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124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746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36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210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17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657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29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71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955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471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755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777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577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44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481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24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8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505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18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816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673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482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436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308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92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524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95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552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409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44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907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223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1025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96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688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2276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66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31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18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51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918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81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58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02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DD4A-24E3-4700-B55E-C5ECB19A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101B6-004B-4801-9BEA-B33A6624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A81B1-EDAE-491D-8F40-68E5435B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961C5D-95F1-4C44-A4DD-46C4FA43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B8C-EB64-42FB-82C8-890FA2DB0A01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BB241-8BB3-45F7-9B6A-1D501AAB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DAA98-5E5F-4370-A56C-31D3332F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20B5-4860-4D9E-B747-8AD5F2B2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663A7-CB52-4945-8D62-6ABB9C323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DA4DF-1FBD-4805-BC30-A1F59CB6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6104D-C0AD-4536-9FD6-F8257384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F8C7-929E-4C5C-A83A-28878FFB90DE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9E375-A032-4D46-A891-742BACB3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44143-9621-44C6-8E23-273B4997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56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2F221-F632-4846-84B5-920494BE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9699E3-0AE1-4ED0-9B0E-C28686F63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67FB4-4E41-4617-9C3D-ABEDB0A4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30C7-282E-47EE-B6AC-557BE2921A54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66994-2D56-41DD-BE9D-4F469E7F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5140D-2EE0-464B-AA4D-27B5EABC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5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28D8D2-497F-4FBB-8368-DB9A920C6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881C6F-51E2-45D2-BE49-63C8B880F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B148-F8D7-4897-A53C-80864A7E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8A71-13EE-416B-82DB-DDD643AFF4B1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6B384-C883-444E-B310-60A533C7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B088F-FFA9-4822-A76C-74687ED6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1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5D76D-8695-46DC-A6E5-38F15B533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E961FC-2CFB-4DFA-B1F3-EA1A5DEE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6A934-623F-476D-993A-6BED3D32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C3972-4124-4274-B356-C42351EFD80F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04E73-406B-495F-AAF6-CE71E9B2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8F4CC-2AB5-48A9-B638-9F96D220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3CE1E-05E9-4769-8957-0ED7D9CF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83870"/>
            <a:ext cx="8869680" cy="612696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95422-D26E-4B74-BBC6-1395A30A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" y="1161688"/>
            <a:ext cx="8507730" cy="33051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500"/>
            </a:lvl1pPr>
            <a:lvl2pPr marL="514350" indent="-171450">
              <a:buFont typeface="Wingdings" panose="05000000000000000000" pitchFamily="2" charset="2"/>
              <a:buChar char="§"/>
              <a:defRPr sz="1500"/>
            </a:lvl2pPr>
            <a:lvl3pPr marL="857250" indent="-171450">
              <a:buFont typeface="Wingdings" panose="05000000000000000000" pitchFamily="2" charset="2"/>
              <a:buChar char="§"/>
              <a:defRPr sz="1500"/>
            </a:lvl3pPr>
            <a:lvl4pPr marL="1200150" indent="-171450">
              <a:buFont typeface="Wingdings" panose="05000000000000000000" pitchFamily="2" charset="2"/>
              <a:buChar char="§"/>
              <a:defRPr sz="1500"/>
            </a:lvl4pPr>
            <a:lvl5pPr marL="1543050" indent="-171450">
              <a:buFont typeface="Wingdings" panose="05000000000000000000" pitchFamily="2" charset="2"/>
              <a:buChar char="§"/>
              <a:defRPr sz="15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E5816-5F6D-490A-AF75-D08D8DF2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96B0-39B1-4029-87EC-BC27B8BCA103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407D1-83C4-41F0-BB46-A10C0CFB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C62C5-3B0E-40D8-8519-1A069C15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7751F5-0157-424A-9404-126F154ED32A}"/>
              </a:ext>
            </a:extLst>
          </p:cNvPr>
          <p:cNvSpPr/>
          <p:nvPr userDrawn="1"/>
        </p:nvSpPr>
        <p:spPr>
          <a:xfrm>
            <a:off x="0" y="0"/>
            <a:ext cx="9144000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75713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21F4-5CAF-4032-BAAF-E627F6E5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DBA8D3-205F-47D0-9638-4D842419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4EEBA-E608-42C2-8D6C-7E8CA12C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5625-3AD2-4B47-8DA4-CA4D6068F015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D2CB3-37CC-4C1E-804C-5B20F72A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FF386-80AB-46BE-8B1A-81BD1B89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7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03119-5E14-44EE-8D0B-FACB26C7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F31D6-0EBA-413F-A6C4-E6B979C31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08978-1110-4637-AB81-D2E776CE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DC2DBF-6180-431D-93CC-F40C9E1A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4BE5-3619-4FC7-8485-1249DC9CC6CE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555DC-CBCA-461E-A049-5587A0C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1AAF4-4A02-495F-8D52-6A7B22B3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5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D6F06-CA6E-4712-A4F5-FE145DE0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475A3-11DF-4F07-BC0C-75AB8585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2BC18-A53D-4AD3-BEA4-62B9B14E9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ED935-4F08-462C-BD5D-3CA04C691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9021B-4D13-4451-97E6-2F9D2BDEF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B5A7B9-9CC8-492A-8BA2-CE3E9D0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B34B-4422-4291-9295-54FEC6FD40BB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DB0D13-BA39-4889-A164-7870770E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ABB220-7255-4CCB-A7C2-50FF75D7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3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8F33-BA48-47A2-9BA7-DE1D72C3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9BB9BD-AB47-4D50-B9D1-63DB648A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FBAB-3FF1-4EB4-AE5A-D92A0472FE07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30050C-63D4-4BEA-90E4-9F303193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F19D63-78A1-477A-BEBD-35134566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6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3E7001-574E-44AD-8033-12FDFA85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F2A-AB76-4F63-800E-06D48147B639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E7A74E-B926-4AE0-8D1B-55DAE528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A5DC-44AE-4C0A-8030-20A00FB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F2A3A-DE20-47FB-92E5-4F86C7AA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5962B5-AF21-4264-96A3-8A0BFDED0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24423-8331-484E-94D5-1CC8AFB9A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FE14B-76AE-48DF-B539-7CC1CA3C4294}" type="datetime1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60B97-A55D-483A-8B59-2F7B1D8A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90A54-467B-4B20-9888-4D9DD5D6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0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40" r:id="rId1"/>
    <p:sldLayoutId id="2147488741" r:id="rId2"/>
    <p:sldLayoutId id="2147488742" r:id="rId3"/>
    <p:sldLayoutId id="2147488743" r:id="rId4"/>
    <p:sldLayoutId id="2147488744" r:id="rId5"/>
    <p:sldLayoutId id="2147488745" r:id="rId6"/>
    <p:sldLayoutId id="2147488746" r:id="rId7"/>
    <p:sldLayoutId id="2147488747" r:id="rId8"/>
    <p:sldLayoutId id="2147488748" r:id="rId9"/>
    <p:sldLayoutId id="2147488749" r:id="rId10"/>
    <p:sldLayoutId id="2147488750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www.data.go.k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hyperlink" Target="https://www.data.go.k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data.go.kr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77155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수집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획득방법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02658-AC1E-4C9D-A72D-CFEEF1BD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139702"/>
            <a:ext cx="4278329" cy="15121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F1FF4-31CB-4004-B027-12E40CD72EF9}"/>
              </a:ext>
            </a:extLst>
          </p:cNvPr>
          <p:cNvSpPr/>
          <p:nvPr/>
        </p:nvSpPr>
        <p:spPr bwMode="auto">
          <a:xfrm>
            <a:off x="1186868" y="2044679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42F47-0094-4191-99B8-D11C35E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535" y="2029921"/>
            <a:ext cx="2893180" cy="2637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F69E04-FFAE-470E-8C47-0304C779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3909096"/>
            <a:ext cx="5436096" cy="758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80B55-9043-4FA8-A17A-B768C8AEB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16" y="4701348"/>
            <a:ext cx="9144000" cy="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통계청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공식 사이트 접속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88807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680460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36100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DB775BC2-A923-41ED-9A56-95BC34652531}"/>
              </a:ext>
            </a:extLst>
          </p:cNvPr>
          <p:cNvGrpSpPr/>
          <p:nvPr/>
        </p:nvGrpSpPr>
        <p:grpSpPr>
          <a:xfrm>
            <a:off x="657570" y="3501159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92C2C4E-385B-4A87-ACB8-70E7D091C85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4D6E8846-662E-408C-B333-027341B8BC0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6927DE7-B1A1-40E3-9334-9E46D9210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80647B8-93DB-4515-BD5E-BC611C2AEF49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580BAD9A-9A18-4CE0-AF2D-A23AC754A52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0E9F8888-A118-4271-BE25-B0928A35280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28A56B-3C30-47D8-BD85-50E21EA3D68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3AC8E59-88E8-4A7E-B03B-9C20859831E5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1806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(http://kosis.kr/index/index.do)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6A951-8449-41F0-8003-B303255F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1" y="1290828"/>
            <a:ext cx="5449585" cy="3391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E911C9-086E-4C12-9D3D-B5D5D231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4764406"/>
            <a:ext cx="9144000" cy="379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8B5F5B-4FA6-44A2-B497-03E51CEE94FA}"/>
              </a:ext>
            </a:extLst>
          </p:cNvPr>
          <p:cNvSpPr/>
          <p:nvPr/>
        </p:nvSpPr>
        <p:spPr>
          <a:xfrm>
            <a:off x="6012160" y="314781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발주자/공종별 건설수주액(경상)</a:t>
            </a:r>
          </a:p>
        </p:txBody>
      </p:sp>
    </p:spTree>
    <p:extLst>
      <p:ext uri="{BB962C8B-B14F-4D97-AF65-F5344CB8AC3E}">
        <p14:creationId xmlns:p14="http://schemas.microsoft.com/office/powerpoint/2010/main" val="32493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8E2B1-156E-4403-95E4-B6665AF4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" y="1718150"/>
            <a:ext cx="4216164" cy="271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DBAC7-E39F-4A45-91CE-2A23E3F2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4425696"/>
            <a:ext cx="9144000" cy="67678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4032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OpenApi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3698667" y="4502430"/>
            <a:ext cx="729317" cy="380535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182976" y="3955867"/>
            <a:ext cx="1455158" cy="413913"/>
          </a:xfrm>
          <a:prstGeom prst="wedgeRectCallout">
            <a:avLst>
              <a:gd name="adj1" fmla="val 5298"/>
              <a:gd name="adj2" fmla="val 734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OpenAPI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접속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F109D-5FDD-4D85-8BE0-7E8EA79A4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661" y="1713237"/>
            <a:ext cx="3645595" cy="2984384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FBBA07-7BEC-4E9D-B101-22E0DD49343C}"/>
              </a:ext>
            </a:extLst>
          </p:cNvPr>
          <p:cNvSpPr/>
          <p:nvPr/>
        </p:nvSpPr>
        <p:spPr bwMode="auto">
          <a:xfrm>
            <a:off x="3839537" y="2659554"/>
            <a:ext cx="1455158" cy="413913"/>
          </a:xfrm>
          <a:prstGeom prst="wedgeRectCallout">
            <a:avLst>
              <a:gd name="adj1" fmla="val 72849"/>
              <a:gd name="adj2" fmla="val 294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회원가입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8C07B-1A95-4100-B7DA-8D6BB2AB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878528"/>
            <a:ext cx="5194507" cy="29856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17A93-5507-4071-BD88-C58CA9D2CFBC}"/>
              </a:ext>
            </a:extLst>
          </p:cNvPr>
          <p:cNvSpPr/>
          <p:nvPr/>
        </p:nvSpPr>
        <p:spPr bwMode="auto">
          <a:xfrm>
            <a:off x="3402875" y="2066100"/>
            <a:ext cx="1025109" cy="57765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196B452-328F-447F-A50B-42ADB627C725}"/>
              </a:ext>
            </a:extLst>
          </p:cNvPr>
          <p:cNvSpPr/>
          <p:nvPr/>
        </p:nvSpPr>
        <p:spPr bwMode="auto">
          <a:xfrm>
            <a:off x="5004048" y="1380971"/>
            <a:ext cx="1455158" cy="413913"/>
          </a:xfrm>
          <a:prstGeom prst="wedgeRectCallout">
            <a:avLst>
              <a:gd name="adj1" fmla="val -91054"/>
              <a:gd name="adj2" fmla="val 9963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메뉴이동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E32487-F5E2-42D3-99BC-925DC22485A5}"/>
              </a:ext>
            </a:extLst>
          </p:cNvPr>
          <p:cNvSpPr/>
          <p:nvPr/>
        </p:nvSpPr>
        <p:spPr bwMode="auto">
          <a:xfrm>
            <a:off x="1691680" y="2859782"/>
            <a:ext cx="1584176" cy="353541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717D5C-2BC7-4549-88E6-EA8C35CE7758}"/>
              </a:ext>
            </a:extLst>
          </p:cNvPr>
          <p:cNvSpPr/>
          <p:nvPr/>
        </p:nvSpPr>
        <p:spPr bwMode="auto">
          <a:xfrm>
            <a:off x="107504" y="3435846"/>
            <a:ext cx="1455158" cy="413913"/>
          </a:xfrm>
          <a:prstGeom prst="wedgeRectCallout">
            <a:avLst>
              <a:gd name="adj1" fmla="val 69999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A26C5-318D-4E90-ACA3-6E26D39B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249504"/>
            <a:ext cx="3656583" cy="2338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61AF8-D6C9-4263-99D7-595BA145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837" y="2135658"/>
            <a:ext cx="3744417" cy="293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8F87-45C8-402D-B09D-3DC10D9C0796}"/>
              </a:ext>
            </a:extLst>
          </p:cNvPr>
          <p:cNvSpPr txBox="1"/>
          <p:nvPr/>
        </p:nvSpPr>
        <p:spPr>
          <a:xfrm>
            <a:off x="395536" y="1927797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목록표 조회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E8B72-B0E5-48AE-87CE-26E79FE513B4}"/>
              </a:ext>
            </a:extLst>
          </p:cNvPr>
          <p:cNvSpPr txBox="1"/>
          <p:nvPr/>
        </p:nvSpPr>
        <p:spPr>
          <a:xfrm>
            <a:off x="4844838" y="1866341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URL </a:t>
            </a:r>
            <a:r>
              <a:rPr lang="ko-KR" altLang="en-US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2AAE0-8034-4EF9-9320-27DD19624D5B}"/>
              </a:ext>
            </a:extLst>
          </p:cNvPr>
          <p:cNvSpPr/>
          <p:nvPr/>
        </p:nvSpPr>
        <p:spPr bwMode="auto">
          <a:xfrm>
            <a:off x="827584" y="3267928"/>
            <a:ext cx="1152128" cy="23713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0DD2C779-910D-4C4A-B240-B128E929C942}"/>
              </a:ext>
            </a:extLst>
          </p:cNvPr>
          <p:cNvSpPr/>
          <p:nvPr/>
        </p:nvSpPr>
        <p:spPr bwMode="auto">
          <a:xfrm>
            <a:off x="1331640" y="2694503"/>
            <a:ext cx="1455158" cy="413913"/>
          </a:xfrm>
          <a:prstGeom prst="wedgeRectCallout">
            <a:avLst>
              <a:gd name="adj1" fmla="val -55213"/>
              <a:gd name="adj2" fmla="val 9145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자료 조회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5AA20EE-DB0A-4FDA-B248-AB56D113A4DE}"/>
              </a:ext>
            </a:extLst>
          </p:cNvPr>
          <p:cNvSpPr/>
          <p:nvPr/>
        </p:nvSpPr>
        <p:spPr bwMode="auto">
          <a:xfrm>
            <a:off x="5940152" y="3195085"/>
            <a:ext cx="1455158" cy="413913"/>
          </a:xfrm>
          <a:prstGeom prst="wedgeRectCallout">
            <a:avLst>
              <a:gd name="adj1" fmla="val -10062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분류 전체 선택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7EBA50-062B-45F3-967D-E25D1E7E67BA}"/>
              </a:ext>
            </a:extLst>
          </p:cNvPr>
          <p:cNvSpPr/>
          <p:nvPr/>
        </p:nvSpPr>
        <p:spPr bwMode="auto">
          <a:xfrm>
            <a:off x="7160475" y="4011910"/>
            <a:ext cx="1455158" cy="413913"/>
          </a:xfrm>
          <a:prstGeom prst="wedgeRectCallout">
            <a:avLst>
              <a:gd name="adj1" fmla="val -71504"/>
              <a:gd name="adj2" fmla="val 1487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3. 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생성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8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929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ko-KR" altLang="en-US"/>
              <a:t>import pandas as pd</a:t>
            </a:r>
          </a:p>
          <a:p>
            <a:r>
              <a:rPr lang="ko-KR" altLang="en-US"/>
              <a:t>import requests</a:t>
            </a:r>
          </a:p>
          <a:p>
            <a:r>
              <a:rPr lang="ko-KR" altLang="en-US"/>
              <a:t>from pandas.io.json import json_normalize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#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데이터 접속 주소 입력</a:t>
            </a:r>
          </a:p>
          <a:p>
            <a:r>
              <a:rPr lang="ko-KR" altLang="en-US"/>
              <a:t>url = </a:t>
            </a:r>
            <a:r>
              <a:rPr lang="en-US" altLang="ko-KR"/>
              <a:t>‘</a:t>
            </a:r>
            <a:r>
              <a:rPr lang="ko-KR" altLang="en-US"/>
              <a:t>통계청 </a:t>
            </a:r>
            <a:r>
              <a:rPr lang="en-US" altLang="ko-KR"/>
              <a:t>API</a:t>
            </a:r>
            <a:r>
              <a:rPr lang="ko-KR" altLang="en-US"/>
              <a:t>에서 받은 </a:t>
            </a:r>
            <a:r>
              <a:rPr lang="en-US" altLang="ko-KR"/>
              <a:t>URL’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정상 여부 확인 </a:t>
            </a:r>
            <a:r>
              <a:rPr lang="en-US" altLang="ko-KR">
                <a:solidFill>
                  <a:srgbClr val="00B050"/>
                </a:solidFill>
              </a:rPr>
              <a:t>(200 </a:t>
            </a:r>
            <a:r>
              <a:rPr lang="ko-KR" altLang="en-US">
                <a:solidFill>
                  <a:srgbClr val="00B050"/>
                </a:solidFill>
              </a:rPr>
              <a:t>정상</a:t>
            </a:r>
            <a:r>
              <a:rPr lang="en-US" altLang="ko-KR">
                <a:solidFill>
                  <a:srgbClr val="00B050"/>
                </a:solidFill>
              </a:rPr>
              <a:t>)</a:t>
            </a:r>
            <a:endParaRPr lang="ko-KR" altLang="en-US">
              <a:solidFill>
                <a:srgbClr val="00B050"/>
              </a:solidFill>
            </a:endParaRPr>
          </a:p>
          <a:p>
            <a:r>
              <a:rPr lang="ko-KR" altLang="en-US"/>
              <a:t>response = requests.get(url)</a:t>
            </a:r>
          </a:p>
          <a:p>
            <a:r>
              <a:rPr lang="ko-KR" altLang="en-US"/>
              <a:t>response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JSON </a:t>
            </a:r>
            <a:r>
              <a:rPr lang="ko-KR" altLang="en-US">
                <a:solidFill>
                  <a:srgbClr val="00B050"/>
                </a:solidFill>
              </a:rPr>
              <a:t>데이터 획득</a:t>
            </a:r>
          </a:p>
          <a:p>
            <a:r>
              <a:rPr lang="ko-KR" altLang="en-US"/>
              <a:t>json = response.json()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PandasDataframe</a:t>
            </a:r>
            <a:r>
              <a:rPr lang="ko-KR" altLang="en-US">
                <a:solidFill>
                  <a:srgbClr val="00B050"/>
                </a:solidFill>
              </a:rPr>
              <a:t>변환</a:t>
            </a:r>
          </a:p>
          <a:p>
            <a:r>
              <a:rPr lang="ko-KR" altLang="en-US"/>
              <a:t>df = json_normalize(json)</a:t>
            </a:r>
          </a:p>
          <a:p>
            <a:r>
              <a:rPr lang="ko-KR" altLang="en-US"/>
              <a:t>df.head()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378E9-826B-4AA5-96F2-D74D75F8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42" y="2222036"/>
            <a:ext cx="5290857" cy="2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9917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인증키 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69318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변수를 효과적으로 시연가능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816157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내 일반 통계함수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(lm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테스트를 위한 데이터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2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29449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불러와서 시각화하기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25762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하기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8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matplotlib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데이터를 확인하고 정제하는 방법을 알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">
            <a:extLst>
              <a:ext uri="{FF2B5EF4-FFF2-40B4-BE49-F238E27FC236}">
                <a16:creationId xmlns:a16="http://schemas.microsoft.com/office/drawing/2014/main" id="{F398A08A-1761-4231-ABA8-C0F0427D7F3B}"/>
              </a:ext>
            </a:extLst>
          </p:cNvPr>
          <p:cNvSpPr/>
          <p:nvPr/>
        </p:nvSpPr>
        <p:spPr>
          <a:xfrm>
            <a:off x="708747" y="37640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2" name="그룹 54">
            <a:extLst>
              <a:ext uri="{FF2B5EF4-FFF2-40B4-BE49-F238E27FC236}">
                <a16:creationId xmlns:a16="http://schemas.microsoft.com/office/drawing/2014/main" id="{9B78ED67-733D-4B1E-BBEB-EA0CD32DAC7B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743668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35">
              <a:extLst>
                <a:ext uri="{FF2B5EF4-FFF2-40B4-BE49-F238E27FC236}">
                  <a16:creationId xmlns:a16="http://schemas.microsoft.com/office/drawing/2014/main" id="{A97C50B6-F445-4216-BE15-CCF4C13E77B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36">
              <a:extLst>
                <a:ext uri="{FF2B5EF4-FFF2-40B4-BE49-F238E27FC236}">
                  <a16:creationId xmlns:a16="http://schemas.microsoft.com/office/drawing/2014/main" id="{67125824-007F-4AD8-BE07-85C9BDE245AC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2074D92-CB72-4F5D-8752-4C8AC7EAA6CF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38">
              <a:extLst>
                <a:ext uri="{FF2B5EF4-FFF2-40B4-BE49-F238E27FC236}">
                  <a16:creationId xmlns:a16="http://schemas.microsoft.com/office/drawing/2014/main" id="{26A9A0C7-B25A-4B6F-8882-A75AD2B1EE6D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102249A-7285-4256-A0B0-ADCE44DD47A1}"/>
              </a:ext>
            </a:extLst>
          </p:cNvPr>
          <p:cNvSpPr txBox="1"/>
          <p:nvPr/>
        </p:nvSpPr>
        <p:spPr>
          <a:xfrm>
            <a:off x="764946" y="37379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7A8785-DA97-4C0C-BBE8-71ACFD0860B5}"/>
              </a:ext>
            </a:extLst>
          </p:cNvPr>
          <p:cNvSpPr/>
          <p:nvPr/>
        </p:nvSpPr>
        <p:spPr>
          <a:xfrm>
            <a:off x="1263443" y="3743924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66144539-EEBD-45C2-87FF-1DB7887C6A55}"/>
              </a:ext>
            </a:extLst>
          </p:cNvPr>
          <p:cNvSpPr/>
          <p:nvPr/>
        </p:nvSpPr>
        <p:spPr>
          <a:xfrm>
            <a:off x="708747" y="3110515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17295A-7366-4BF3-8DE9-2A808EA29BDB}"/>
              </a:ext>
            </a:extLst>
          </p:cNvPr>
          <p:cNvSpPr/>
          <p:nvPr/>
        </p:nvSpPr>
        <p:spPr>
          <a:xfrm>
            <a:off x="1263443" y="3076459"/>
            <a:ext cx="1617751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-Seaborn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6">
            <a:extLst>
              <a:ext uri="{FF2B5EF4-FFF2-40B4-BE49-F238E27FC236}">
                <a16:creationId xmlns:a16="http://schemas.microsoft.com/office/drawing/2014/main" id="{64B357D0-B171-424D-8B9D-0AE3530BD0B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86528"/>
            <a:ext cx="539750" cy="479425"/>
            <a:chOff x="1328347" y="2337753"/>
            <a:chExt cx="541775" cy="535025"/>
          </a:xfrm>
        </p:grpSpPr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09DD61E5-E5F4-45F3-B4D0-0BC23BB276C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834F736A-ED79-443F-9DEE-D95AFE75E461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7236F4-CCC8-48DC-A38B-46D6C4C443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CC5E4FA2-BF3F-49EB-BD31-7344CA9CF9F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C320E1-F0F3-4964-B876-58DAF97AD94F}"/>
              </a:ext>
            </a:extLst>
          </p:cNvPr>
          <p:cNvSpPr txBox="1"/>
          <p:nvPr/>
        </p:nvSpPr>
        <p:spPr>
          <a:xfrm>
            <a:off x="764946" y="308148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58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275BD-E523-4D2C-825F-CC29F196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7" y="2425920"/>
            <a:ext cx="7219950" cy="175260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1133724" y="2426843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455158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API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490456" y="2145473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수집 가격 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F6BE1-3AC9-4838-B2C6-52E00BD7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063830"/>
            <a:ext cx="4502646" cy="25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7D8303-CBA5-49A7-9736-619A33E4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886903"/>
            <a:ext cx="3290513" cy="326497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2552571" y="2787775"/>
            <a:ext cx="435254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84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06DACA-5311-4F70-A935-9E03CB26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43" y="1848203"/>
            <a:ext cx="3932503" cy="26900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02" y="2571751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107503" y="3147814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65463" y="2705425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4101027"/>
            <a:ext cx="702481" cy="43721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71B68-0A31-4164-B311-98158FB8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4147751" cy="2584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148144" y="3932561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통계청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58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399A46-9E02-4B80-80D0-FA8574FC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40" y="4587974"/>
            <a:ext cx="9144000" cy="2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6842DF-5471-4DDC-8DDA-4EDCE3A0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794884"/>
            <a:ext cx="2588366" cy="3207717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248401" y="4178520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455158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API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490456" y="2145473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5B7CCD-ED72-4224-B6A1-B317BE38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212" y="2478880"/>
            <a:ext cx="5475794" cy="13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6842DF-5471-4DDC-8DDA-4EDCE3A0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794884"/>
            <a:ext cx="2588366" cy="3207717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수집 가격 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248401" y="4178520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455158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API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490456" y="2145473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5B7CCD-ED72-4224-B6A1-B317BE38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212" y="2478880"/>
            <a:ext cx="5475794" cy="13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공공데이터 포털 </a:t>
            </a:r>
            <a:br>
              <a:rPr lang="en-US" altLang="ko-KR" sz="4800" b="0">
                <a:solidFill>
                  <a:schemeClr val="bg1"/>
                </a:solidFill>
              </a:rPr>
            </a:b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en-US" altLang="ko-KR" sz="4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41C71-7ABC-4972-9B06-C8B4EC4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0" y="1878528"/>
            <a:ext cx="3201244" cy="31360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2552571" y="2787775"/>
            <a:ext cx="435254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3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84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06DACA-5311-4F70-A935-9E03CB26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43" y="1848203"/>
            <a:ext cx="3932503" cy="26900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02" y="2571751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107503" y="3147814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65463" y="2705425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4101027"/>
            <a:ext cx="702481" cy="43721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6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71B68-0A31-4164-B311-98158FB8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4147751" cy="2584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148144" y="3932561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획득방법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02658-AC1E-4C9D-A72D-CFEEF1BD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139702"/>
            <a:ext cx="4278329" cy="15121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F1FF4-31CB-4004-B027-12E40CD72EF9}"/>
              </a:ext>
            </a:extLst>
          </p:cNvPr>
          <p:cNvSpPr/>
          <p:nvPr/>
        </p:nvSpPr>
        <p:spPr bwMode="auto">
          <a:xfrm>
            <a:off x="1186868" y="2044679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42F47-0094-4191-99B8-D11C35E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535" y="2029921"/>
            <a:ext cx="2893180" cy="2637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F69E04-FFAE-470E-8C47-0304C779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3909096"/>
            <a:ext cx="5436096" cy="758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80B55-9043-4FA8-A17A-B768C8AEB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16" y="4701348"/>
            <a:ext cx="9144000" cy="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7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획득방법 확인하기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02658-AC1E-4C9D-A72D-CFEEF1BD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139702"/>
            <a:ext cx="4278329" cy="15121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F1FF4-31CB-4004-B027-12E40CD72EF9}"/>
              </a:ext>
            </a:extLst>
          </p:cNvPr>
          <p:cNvSpPr/>
          <p:nvPr/>
        </p:nvSpPr>
        <p:spPr bwMode="auto">
          <a:xfrm>
            <a:off x="1186868" y="2044679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42F47-0094-4191-99B8-D11C35E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535" y="2029921"/>
            <a:ext cx="2893180" cy="2637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F69E04-FFAE-470E-8C47-0304C779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3909096"/>
            <a:ext cx="5436096" cy="758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80B55-9043-4FA8-A17A-B768C8AEB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16" y="4701348"/>
            <a:ext cx="9144000" cy="4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28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라벨과 제목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라벨과 제목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77689" y="191422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plt.plot(x,y,"go--")</a:t>
            </a: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</a:p>
          <a:p>
            <a:r>
              <a:rPr lang="en-US" altLang="ko-KR">
                <a:solidFill>
                  <a:srgbClr val="109BDA"/>
                </a:solidFill>
              </a:rPr>
              <a:t>plt.xlabel('index') # x</a:t>
            </a:r>
            <a:r>
              <a:rPr lang="ko-KR" altLang="en-US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>
                <a:solidFill>
                  <a:srgbClr val="109BDA"/>
                </a:solidFill>
              </a:rPr>
              <a:t>plt.ylabel('value') # y</a:t>
            </a:r>
            <a:r>
              <a:rPr lang="ko-KR" altLang="en-US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>
                <a:solidFill>
                  <a:srgbClr val="109BDA"/>
                </a:solidFill>
              </a:rPr>
              <a:t>plt.title('Simple plot') # </a:t>
            </a:r>
            <a:r>
              <a:rPr lang="ko-KR" altLang="en-US">
                <a:solidFill>
                  <a:srgbClr val="109BDA"/>
                </a:solidFill>
              </a:rPr>
              <a:t>차트 제목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D9397-D005-4E84-814D-EF7CAA7B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03" y="1914221"/>
            <a:ext cx="4258699" cy="30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75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특정구간 확대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특정구간 확대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1878528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plt.plot(x,y,"go--")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  <a:r>
              <a:rPr lang="en-US" altLang="ko-KR">
                <a:solidFill>
                  <a:srgbClr val="109BDA"/>
                </a:solidFill>
              </a:rPr>
              <a:t>, </a:t>
            </a:r>
            <a:r>
              <a:rPr lang="ko-KR" altLang="en-US">
                <a:solidFill>
                  <a:srgbClr val="109BDA"/>
                </a:solidFill>
              </a:rPr>
              <a:t>특정구간 확대</a:t>
            </a:r>
          </a:p>
          <a:p>
            <a:r>
              <a:rPr lang="en-US" altLang="ko-KR">
                <a:solidFill>
                  <a:srgbClr val="109BDA"/>
                </a:solidFill>
              </a:rPr>
              <a:t>plt.xlim(3,7)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plt.ylim(10,40)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241C6-2B18-40C8-A6A8-C7017981B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517" y="1965859"/>
            <a:ext cx="4312198" cy="28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28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레전드 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레전드 설정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196263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  <a:r>
              <a:rPr lang="en-US" altLang="ko-KR">
                <a:solidFill>
                  <a:srgbClr val="109BDA"/>
                </a:solidFill>
              </a:rPr>
              <a:t>, legend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plt.plot(x,y,"go--", label="first")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plt.plot(x,y2,"bo--", label="second")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plt.legend(loc=0)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57C842E-B584-43B2-A430-3E49E17D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4116"/>
              </p:ext>
            </p:extLst>
          </p:nvPr>
        </p:nvGraphicFramePr>
        <p:xfrm>
          <a:off x="7160475" y="1901437"/>
          <a:ext cx="177810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54">
                  <a:extLst>
                    <a:ext uri="{9D8B030D-6E8A-4147-A177-3AD203B41FA5}">
                      <a16:colId xmlns:a16="http://schemas.microsoft.com/office/drawing/2014/main" val="726730646"/>
                    </a:ext>
                  </a:extLst>
                </a:gridCol>
                <a:gridCol w="889054">
                  <a:extLst>
                    <a:ext uri="{9D8B030D-6E8A-4147-A177-3AD203B41FA5}">
                      <a16:colId xmlns:a16="http://schemas.microsoft.com/office/drawing/2014/main" val="1186813687"/>
                    </a:ext>
                  </a:extLst>
                </a:gridCol>
              </a:tblGrid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character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description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5929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“best”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0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625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“upper right”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1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75908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“upper</a:t>
                      </a:r>
                      <a:r>
                        <a:rPr lang="ko-KR" altLang="en-US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 </a:t>
                      </a:r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left”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2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615088"/>
                  </a:ext>
                </a:extLst>
              </a:tr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“lower left”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3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13857"/>
                  </a:ext>
                </a:extLst>
              </a:tr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“lower right”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4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173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83F0119-A58B-4684-8899-B4A00974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878527"/>
            <a:ext cx="3817987" cy="2530225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E5FB2A3-D757-4EAD-8E9A-AFC04AA8C5AE}"/>
              </a:ext>
            </a:extLst>
          </p:cNvPr>
          <p:cNvSpPr/>
          <p:nvPr/>
        </p:nvSpPr>
        <p:spPr bwMode="auto">
          <a:xfrm>
            <a:off x="2034081" y="3129986"/>
            <a:ext cx="1440160" cy="377868"/>
          </a:xfrm>
          <a:prstGeom prst="wedgeRectCallout">
            <a:avLst>
              <a:gd name="adj1" fmla="val -40466"/>
              <a:gd name="adj2" fmla="val 9257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여러 개의 선을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그릴 수 있다</a:t>
            </a: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.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6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659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어노테이션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어노테이션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8506" y="1779662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차트 꾸미기</a:t>
            </a:r>
            <a:r>
              <a:rPr lang="en-US" altLang="ko-KR">
                <a:solidFill>
                  <a:srgbClr val="00B050"/>
                </a:solidFill>
              </a:rPr>
              <a:t>, legend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plt.plot(x,y,"go--", label="first")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plt.plot(x,y2,"bo--", label="second")</a:t>
            </a:r>
          </a:p>
          <a:p>
            <a:r>
              <a:rPr lang="en-US" altLang="ko-KR">
                <a:solidFill>
                  <a:schemeClr val="tx1"/>
                </a:solidFill>
              </a:rPr>
              <a:t>plt.legend(loc=0)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화살표 시작지점</a:t>
            </a:r>
          </a:p>
          <a:p>
            <a:r>
              <a:rPr lang="en-US" altLang="ko-KR">
                <a:solidFill>
                  <a:srgbClr val="109BDA"/>
                </a:solidFill>
              </a:rPr>
              <a:t>plt.annotate('point',xy=(2,3), xytext=(4,4),arrowprops=dict(color="blue", width=2))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C12D7-7EDA-40D9-B790-83C6FD8C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858281"/>
            <a:ext cx="4146731" cy="27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064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8. 1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차트의 색 및 내용 채우기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877215"/>
            <a:ext cx="8091346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#</a:t>
            </a:r>
            <a:r>
              <a:rPr lang="ko-KR" altLang="en-US" sz="105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# </a:t>
            </a:r>
            <a:r>
              <a:rPr lang="ko-KR" altLang="en-US" sz="1050">
                <a:solidFill>
                  <a:schemeClr val="tx1"/>
                </a:solidFill>
              </a:rPr>
              <a:t>팝업 창 활용하여 차트 시연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y=[]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    y.append(i**2)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plt.plot(x,y)</a:t>
            </a:r>
          </a:p>
          <a:p>
            <a:endParaRPr lang="en-US" altLang="ko-KR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차트 꾸미기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plt.plot(x,y, 'b', lw=1.5) #</a:t>
            </a:r>
            <a:r>
              <a:rPr lang="ko-KR" altLang="en-US" sz="1050">
                <a:solidFill>
                  <a:srgbClr val="109BDA"/>
                </a:solidFill>
              </a:rPr>
              <a:t>차트 선색 및 크기설정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plt.plot(x,y, 'bo', ) #</a:t>
            </a:r>
            <a:r>
              <a:rPr lang="ko-KR" altLang="en-US" sz="1050">
                <a:solidFill>
                  <a:srgbClr val="109BDA"/>
                </a:solidFill>
              </a:rPr>
              <a:t>차트 내 </a:t>
            </a:r>
            <a:r>
              <a:rPr lang="en-US" altLang="ko-KR" sz="1050">
                <a:solidFill>
                  <a:srgbClr val="109BDA"/>
                </a:solidFill>
              </a:rPr>
              <a:t>'o' </a:t>
            </a:r>
            <a:r>
              <a:rPr lang="ko-KR" altLang="en-US" sz="1050">
                <a:solidFill>
                  <a:srgbClr val="109BDA"/>
                </a:solidFill>
              </a:rPr>
              <a:t>표기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plt.grid(True) #</a:t>
            </a:r>
            <a:r>
              <a:rPr lang="ko-KR" altLang="en-US" sz="1050">
                <a:solidFill>
                  <a:srgbClr val="109BDA"/>
                </a:solidFill>
              </a:rPr>
              <a:t>그리드 표기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plt.xlabel('index') # x</a:t>
            </a:r>
            <a:r>
              <a:rPr lang="ko-KR" altLang="en-US" sz="1050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plt.ylabel('value') # y</a:t>
            </a:r>
            <a:r>
              <a:rPr lang="ko-KR" altLang="en-US" sz="1050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plt.title('Simple plot') # </a:t>
            </a:r>
            <a:r>
              <a:rPr lang="ko-KR" altLang="en-US" sz="1050">
                <a:solidFill>
                  <a:srgbClr val="109BDA"/>
                </a:solidFill>
              </a:rPr>
              <a:t>차트 제목</a:t>
            </a:r>
            <a:endParaRPr lang="ko-KR" altLang="en-US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B9B2D-06BD-4156-A705-649B06A2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93" y="1995686"/>
            <a:ext cx="4000622" cy="28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9917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인증키 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69318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변수를 효과적으로 시연가능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816157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내 일반 통계함수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(lm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테스트를 위한 데이터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64323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featuresData.csv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 활용하여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년도 자료만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week, 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라인차트로 그리세요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8FBDE-5248-4ACB-977A-80B9DDD241CD}"/>
              </a:ext>
            </a:extLst>
          </p:cNvPr>
          <p:cNvSpPr txBox="1"/>
          <p:nvPr/>
        </p:nvSpPr>
        <p:spPr>
          <a:xfrm>
            <a:off x="5616536" y="2294751"/>
            <a:ext cx="208364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hint: featuresData[“WEEK”]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6F6852-7E18-4D78-8834-708281CC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543714"/>
            <a:ext cx="3780309" cy="24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251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815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 차트의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AD466-A026-411D-808E-3943C077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342319"/>
            <a:ext cx="6480720" cy="34911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5F5EFA-DCE5-4BFD-9C51-80BED0CC3F67}"/>
              </a:ext>
            </a:extLst>
          </p:cNvPr>
          <p:cNvSpPr/>
          <p:nvPr/>
        </p:nvSpPr>
        <p:spPr bwMode="auto">
          <a:xfrm>
            <a:off x="1043608" y="1342319"/>
            <a:ext cx="6696744" cy="35336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5F9193-2664-4AC8-8288-25794A652679}"/>
              </a:ext>
            </a:extLst>
          </p:cNvPr>
          <p:cNvSpPr/>
          <p:nvPr/>
        </p:nvSpPr>
        <p:spPr bwMode="auto">
          <a:xfrm>
            <a:off x="1115616" y="1410157"/>
            <a:ext cx="6552728" cy="1737657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ABDC7-203D-4C08-BF8F-8E71A3112A5F}"/>
              </a:ext>
            </a:extLst>
          </p:cNvPr>
          <p:cNvSpPr/>
          <p:nvPr/>
        </p:nvSpPr>
        <p:spPr bwMode="auto">
          <a:xfrm>
            <a:off x="1121789" y="3141031"/>
            <a:ext cx="6552728" cy="169247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025B308-305C-48B7-AC7D-11E9823402E7}"/>
              </a:ext>
            </a:extLst>
          </p:cNvPr>
          <p:cNvSpPr/>
          <p:nvPr/>
        </p:nvSpPr>
        <p:spPr bwMode="auto">
          <a:xfrm>
            <a:off x="179514" y="2571751"/>
            <a:ext cx="700666" cy="338554"/>
          </a:xfrm>
          <a:prstGeom prst="wedgeRectCallout">
            <a:avLst>
              <a:gd name="adj1" fmla="val 78323"/>
              <a:gd name="adj2" fmla="val -25735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accent6"/>
                </a:solidFill>
                <a:cs typeface="HY견고딕" pitchFamily="18" charset="-127"/>
              </a:rPr>
              <a:t>Axes #1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accent6"/>
              </a:solidFill>
              <a:effectLst/>
              <a:cs typeface="HY견고딕" pitchFamily="18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5DC63D9-DE79-4270-B7DC-E1921F9FBA06}"/>
              </a:ext>
            </a:extLst>
          </p:cNvPr>
          <p:cNvSpPr/>
          <p:nvPr/>
        </p:nvSpPr>
        <p:spPr bwMode="auto">
          <a:xfrm>
            <a:off x="179512" y="4369780"/>
            <a:ext cx="700666" cy="338554"/>
          </a:xfrm>
          <a:prstGeom prst="wedgeRectCallout">
            <a:avLst>
              <a:gd name="adj1" fmla="val 78323"/>
              <a:gd name="adj2" fmla="val -25735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accent6"/>
                </a:solidFill>
                <a:cs typeface="HY견고딕" pitchFamily="18" charset="-127"/>
              </a:rPr>
              <a:t>Axes #2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accent6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F5F14D4-A7BB-4E53-9CE2-CD9EAC6AD05D}"/>
              </a:ext>
            </a:extLst>
          </p:cNvPr>
          <p:cNvSpPr/>
          <p:nvPr/>
        </p:nvSpPr>
        <p:spPr bwMode="auto">
          <a:xfrm>
            <a:off x="0" y="1503460"/>
            <a:ext cx="769564" cy="338554"/>
          </a:xfrm>
          <a:prstGeom prst="wedgeRectCallout">
            <a:avLst>
              <a:gd name="adj1" fmla="val 84123"/>
              <a:gd name="adj2" fmla="val -3728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Fi</a:t>
            </a:r>
            <a:r>
              <a:rPr lang="en-US" altLang="ko-KR" sz="1400" b="0">
                <a:solidFill>
                  <a:schemeClr val="accent1"/>
                </a:solidFill>
                <a:cs typeface="HY견고딕" pitchFamily="18" charset="-127"/>
              </a:rPr>
              <a:t>gure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accent1"/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53ACA7-1518-461E-BA40-5C5D8F0FCE2A}"/>
              </a:ext>
            </a:extLst>
          </p:cNvPr>
          <p:cNvSpPr/>
          <p:nvPr/>
        </p:nvSpPr>
        <p:spPr bwMode="auto">
          <a:xfrm>
            <a:off x="1154224" y="1503460"/>
            <a:ext cx="465448" cy="1593308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AE745D-7464-40DB-9704-34A92E348951}"/>
              </a:ext>
            </a:extLst>
          </p:cNvPr>
          <p:cNvSpPr/>
          <p:nvPr/>
        </p:nvSpPr>
        <p:spPr bwMode="auto">
          <a:xfrm flipV="1">
            <a:off x="1551896" y="2910302"/>
            <a:ext cx="5972432" cy="186465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F7C38496-A920-46C2-B379-61A43A8CCA32}"/>
              </a:ext>
            </a:extLst>
          </p:cNvPr>
          <p:cNvSpPr/>
          <p:nvPr/>
        </p:nvSpPr>
        <p:spPr bwMode="auto">
          <a:xfrm>
            <a:off x="323638" y="3039262"/>
            <a:ext cx="556540" cy="262228"/>
          </a:xfrm>
          <a:prstGeom prst="wedgeRectCallout">
            <a:avLst>
              <a:gd name="adj1" fmla="val 82401"/>
              <a:gd name="adj2" fmla="val -10591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견고딕" pitchFamily="18" charset="-127"/>
              </a:rPr>
              <a:t>Axis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1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서브플롯 그리기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>
                <a:solidFill>
                  <a:srgbClr val="00B050"/>
                </a:solidFill>
              </a:rPr>
              <a:t># </a:t>
            </a:r>
            <a:r>
              <a:rPr lang="ko-KR" altLang="en-US" sz="1000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# </a:t>
            </a:r>
            <a:r>
              <a:rPr lang="ko-KR" altLang="en-US" sz="1000">
                <a:solidFill>
                  <a:srgbClr val="109BDA"/>
                </a:solidFill>
              </a:rPr>
              <a:t>서브플롯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fig = plt.figure(figsize=(10,5))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ax1 = fig.add_subplot(211)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'b',lw=1.5, label = '1st')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plt.title('subplot')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ax2 = plt.subplot(212)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'g', lw=1.5, label='2nd')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plt.xlabel('index')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0382E-27EE-4AB8-B46B-2B2B20E7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94" y="1757686"/>
            <a:ext cx="4677916" cy="26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이중축 활용하기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rgbClr val="00B050"/>
                </a:solidFill>
              </a:rPr>
              <a:t># </a:t>
            </a:r>
            <a:r>
              <a:rPr lang="ko-KR" altLang="en-US" sz="1000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# </a:t>
            </a:r>
            <a:r>
              <a:rPr lang="ko-KR" altLang="en-US" sz="1000">
                <a:solidFill>
                  <a:srgbClr val="109BDA"/>
                </a:solidFill>
              </a:rPr>
              <a:t>이중축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fig = plt.figure(figsize=(10,5))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ax1 = fig.add_subplot(1,1,1)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'b--',lw=1.5, label = '1st')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plt.title('subplot')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ax2 = ax1.twinx()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'g', lw=1.5, label='2nd')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plt.xlabel('index')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9431E-06BF-4E09-86AA-BBF7EE1B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661764"/>
            <a:ext cx="5508104" cy="2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featuresData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활용하여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년도 자료만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이중축으로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qty, pro_percent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차트로 그리세요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ACEC4D-62CB-4EBB-8BD7-B534AE71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067" y="2619449"/>
            <a:ext cx="4719473" cy="23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05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885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종류 변경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plt.figure(figsize=(7,5))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plt.title('Scatter plt')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plt.scatter(x,y,marker='o', edgecolors='b')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AF1CF8-D8B1-4B94-81F1-A6ABE16E7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75170"/>
            <a:ext cx="4763428" cy="34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18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차원추가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(Scatter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#</a:t>
            </a:r>
            <a:r>
              <a:rPr lang="ko-KR" altLang="en-US" sz="1000">
                <a:solidFill>
                  <a:schemeClr val="tx1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c= np.random.randint(0,3,len(y))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plt.figure(figsize=(7,5))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plt.scatter(x,y,marker='o',c=c)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plt.colorbar()</a:t>
            </a:r>
          </a:p>
          <a:p>
            <a:endParaRPr lang="en-US" altLang="ko-KR" sz="1000">
              <a:solidFill>
                <a:srgbClr val="109BDA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plt.title('Scatter plt')</a:t>
            </a:r>
            <a:endParaRPr lang="en-US" altLang="ko-KR" sz="1000" dirty="0">
              <a:solidFill>
                <a:srgbClr val="109BD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94" y="1382805"/>
            <a:ext cx="4386795" cy="32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102441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Matplotlib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 다양한 색상 및 테마를 추가한 패키지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69318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변수를 효과적으로 시연가능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816157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내 일반 통계함수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(lm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9FD3A1-A600-41DA-8BCD-26D5E7B33F71}"/>
              </a:ext>
            </a:extLst>
          </p:cNvPr>
          <p:cNvSpPr/>
          <p:nvPr/>
        </p:nvSpPr>
        <p:spPr>
          <a:xfrm>
            <a:off x="539552" y="4283613"/>
            <a:ext cx="3704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공식 </a:t>
            </a:r>
            <a:r>
              <a:rPr lang="en-US" altLang="ko-KR"/>
              <a:t>seaborn </a:t>
            </a:r>
            <a:r>
              <a:rPr lang="ko-KR" altLang="en-US"/>
              <a:t>사이트</a:t>
            </a:r>
            <a:r>
              <a:rPr lang="en-US" altLang="ko-KR"/>
              <a:t>: </a:t>
            </a:r>
            <a:r>
              <a:rPr lang="ko-KR" altLang="en-US"/>
              <a:t>http://seaborn.pydata.org/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6FB942-CF12-4634-871B-101FA707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64" y="1843232"/>
            <a:ext cx="4287922" cy="1171601"/>
          </a:xfrm>
          <a:prstGeom prst="rect">
            <a:avLst/>
          </a:prstGeom>
        </p:spPr>
      </p:pic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테스트를 위한 데이터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1DC5C3-20FD-4FBE-9E8A-18B8D9173A33}"/>
              </a:ext>
            </a:extLst>
          </p:cNvPr>
          <p:cNvSpPr/>
          <p:nvPr/>
        </p:nvSpPr>
        <p:spPr>
          <a:xfrm>
            <a:off x="580926" y="3286036"/>
            <a:ext cx="52152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https://seaborn.pydata.org/generated/seaborn.load_dataset.html</a:t>
            </a:r>
          </a:p>
        </p:txBody>
      </p:sp>
    </p:spTree>
    <p:extLst>
      <p:ext uri="{BB962C8B-B14F-4D97-AF65-F5344CB8AC3E}">
        <p14:creationId xmlns:p14="http://schemas.microsoft.com/office/powerpoint/2010/main" val="35528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4BC166-AD8E-4737-8F09-FB3E7245F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462143"/>
              </p:ext>
            </p:extLst>
          </p:nvPr>
        </p:nvGraphicFramePr>
        <p:xfrm>
          <a:off x="2070901" y="2427734"/>
          <a:ext cx="452927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TOTAL_BIL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 지불금액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TIP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팁 금액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SEX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성별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SMOKER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흡연여부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DAY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요일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499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TIME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65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SIZE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이용 고객 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76028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BACEC92-9517-4484-B947-B7B2B89DC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" b="17188"/>
          <a:stretch/>
        </p:blipFill>
        <p:spPr>
          <a:xfrm>
            <a:off x="2987825" y="1352624"/>
            <a:ext cx="2695426" cy="10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904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CountPlot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6363" y="1876977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#pip install </a:t>
            </a:r>
            <a:r>
              <a:rPr lang="en-US" altLang="ko-KR" sz="1000" dirty="0" err="1">
                <a:solidFill>
                  <a:schemeClr val="tx1"/>
                </a:solidFill>
              </a:rPr>
              <a:t>seasborn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import </a:t>
            </a:r>
            <a:r>
              <a:rPr lang="en-US" altLang="ko-KR" sz="1000" dirty="0" err="1">
                <a:solidFill>
                  <a:schemeClr val="tx1"/>
                </a:solidFill>
              </a:rPr>
              <a:t>seaborn</a:t>
            </a:r>
            <a:r>
              <a:rPr lang="en-US" altLang="ko-KR" sz="1000" dirty="0">
                <a:solidFill>
                  <a:schemeClr val="tx1"/>
                </a:solidFill>
              </a:rPr>
              <a:t> as </a:t>
            </a:r>
            <a:r>
              <a:rPr lang="en-US" altLang="ko-KR" sz="1000" dirty="0" err="1">
                <a:solidFill>
                  <a:schemeClr val="tx1"/>
                </a:solidFill>
              </a:rPr>
              <a:t>sns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%</a:t>
            </a:r>
            <a:r>
              <a:rPr lang="en-US" altLang="ko-KR" sz="1000" dirty="0" err="1">
                <a:solidFill>
                  <a:schemeClr val="tx1"/>
                </a:solidFill>
              </a:rPr>
              <a:t>matplotlib</a:t>
            </a:r>
            <a:r>
              <a:rPr lang="en-US" altLang="ko-KR" sz="1000" dirty="0">
                <a:solidFill>
                  <a:schemeClr val="tx1"/>
                </a:solidFill>
              </a:rPr>
              <a:t> inline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tips = </a:t>
            </a:r>
            <a:r>
              <a:rPr lang="en-US" altLang="ko-KR" sz="1000" dirty="0" err="1">
                <a:solidFill>
                  <a:schemeClr val="tx1"/>
                </a:solidFill>
              </a:rPr>
              <a:t>sns.load_dataset</a:t>
            </a:r>
            <a:r>
              <a:rPr lang="en-US" altLang="ko-KR" sz="1000" dirty="0">
                <a:solidFill>
                  <a:schemeClr val="tx1"/>
                </a:solidFill>
              </a:rPr>
              <a:t>('tips')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sns.countplot(x="day", data = tips)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60D74-E5B0-4C13-AF52-52B411DD2E8D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컬럼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개수를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확인하기 위함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FEDB6-D324-48F8-AFA4-C98A19B4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73" y="1862243"/>
            <a:ext cx="3813802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2958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3" y="1431354"/>
            <a:ext cx="4826160" cy="28818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C5027D-AE64-44B8-AB62-18781833D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76" y="4587974"/>
            <a:ext cx="9144000" cy="2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25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Distplot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6363" y="1876977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#pip install </a:t>
            </a:r>
            <a:r>
              <a:rPr lang="en-US" altLang="ko-KR" sz="1000" dirty="0" err="1">
                <a:solidFill>
                  <a:schemeClr val="tx1"/>
                </a:solidFill>
              </a:rPr>
              <a:t>seasborn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import </a:t>
            </a:r>
            <a:r>
              <a:rPr lang="en-US" altLang="ko-KR" sz="1000" dirty="0" err="1">
                <a:solidFill>
                  <a:schemeClr val="tx1"/>
                </a:solidFill>
              </a:rPr>
              <a:t>seaborn</a:t>
            </a:r>
            <a:r>
              <a:rPr lang="en-US" altLang="ko-KR" sz="1000" dirty="0">
                <a:solidFill>
                  <a:schemeClr val="tx1"/>
                </a:solidFill>
              </a:rPr>
              <a:t> as </a:t>
            </a:r>
            <a:r>
              <a:rPr lang="en-US" altLang="ko-KR" sz="1000" dirty="0" err="1">
                <a:solidFill>
                  <a:schemeClr val="tx1"/>
                </a:solidFill>
              </a:rPr>
              <a:t>sns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%</a:t>
            </a:r>
            <a:r>
              <a:rPr lang="en-US" altLang="ko-KR" sz="1000" dirty="0" err="1">
                <a:solidFill>
                  <a:schemeClr val="tx1"/>
                </a:solidFill>
              </a:rPr>
              <a:t>matplotlib</a:t>
            </a:r>
            <a:r>
              <a:rPr lang="en-US" altLang="ko-KR" sz="1000" dirty="0">
                <a:solidFill>
                  <a:schemeClr val="tx1"/>
                </a:solidFill>
              </a:rPr>
              <a:t> inline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tips = </a:t>
            </a:r>
            <a:r>
              <a:rPr lang="en-US" altLang="ko-KR" sz="1000" dirty="0" err="1">
                <a:solidFill>
                  <a:schemeClr val="tx1"/>
                </a:solidFill>
              </a:rPr>
              <a:t>sns.load_dataset</a:t>
            </a:r>
            <a:r>
              <a:rPr lang="en-US" altLang="ko-KR" sz="1000" dirty="0">
                <a:solidFill>
                  <a:schemeClr val="tx1"/>
                </a:solidFill>
              </a:rPr>
              <a:t>('tips')</a:t>
            </a:r>
          </a:p>
          <a:p>
            <a:r>
              <a:rPr lang="en-US" altLang="ko-KR" sz="1000" dirty="0" err="1">
                <a:solidFill>
                  <a:schemeClr val="tx1"/>
                </a:solidFill>
              </a:rPr>
              <a:t>tips.head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38ED01-F13E-4B76-8A9A-0015ACA09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019001"/>
            <a:ext cx="3540541" cy="28651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60D74-E5B0-4C13-AF52-52B411DD2E8D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컬럼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분포도를 확인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하기위한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3352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Jointplot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854763"/>
            <a:ext cx="4304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sns.jointplot</a:t>
            </a:r>
            <a:r>
              <a:rPr lang="en-US" altLang="ko-KR" sz="1400" dirty="0">
                <a:solidFill>
                  <a:schemeClr val="tx1"/>
                </a:solidFill>
              </a:rPr>
              <a:t>(x= '</a:t>
            </a:r>
            <a:r>
              <a:rPr lang="en-US" altLang="ko-KR" sz="1400" dirty="0" err="1">
                <a:solidFill>
                  <a:schemeClr val="tx1"/>
                </a:solidFill>
              </a:rPr>
              <a:t>total_bill</a:t>
            </a:r>
            <a:r>
              <a:rPr lang="en-US" altLang="ko-KR" sz="1400" dirty="0">
                <a:solidFill>
                  <a:schemeClr val="tx1"/>
                </a:solidFill>
              </a:rPr>
              <a:t>', y = 'tip', data = tips)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35AA6-7D0E-4DB0-96E5-0771615F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661" y="2512119"/>
            <a:ext cx="2257635" cy="22922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A45FF5-87A9-4254-A41B-6EE9A1CBACE7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실수형 데이터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0D40C-D407-467F-82F6-C9EDA097EA1F}"/>
              </a:ext>
            </a:extLst>
          </p:cNvPr>
          <p:cNvSpPr txBox="1"/>
          <p:nvPr/>
        </p:nvSpPr>
        <p:spPr>
          <a:xfrm>
            <a:off x="502821" y="2835125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금액대비 실제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tip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분포 및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각 카테고리별 분포도를 함께 볼수 있음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EAC5F676-B4F9-4DFC-B8EB-DE01B0F42B6A}"/>
              </a:ext>
            </a:extLst>
          </p:cNvPr>
          <p:cNvSpPr/>
          <p:nvPr/>
        </p:nvSpPr>
        <p:spPr bwMode="auto">
          <a:xfrm>
            <a:off x="802372" y="2389274"/>
            <a:ext cx="2304256" cy="364952"/>
          </a:xfrm>
          <a:prstGeom prst="wedgeRectCallout">
            <a:avLst>
              <a:gd name="adj1" fmla="val -31581"/>
              <a:gd name="adj2" fmla="val -9931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데이터가 숫자형 데이터가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2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차원으로 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있는경우 활용가능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35D0D5D-BB7F-494C-A8E6-95D2BB4D0E02}"/>
              </a:ext>
            </a:extLst>
          </p:cNvPr>
          <p:cNvSpPr/>
          <p:nvPr/>
        </p:nvSpPr>
        <p:spPr bwMode="auto">
          <a:xfrm>
            <a:off x="2339752" y="3568604"/>
            <a:ext cx="2304256" cy="461665"/>
          </a:xfrm>
          <a:prstGeom prst="wedgeRectCallout">
            <a:avLst>
              <a:gd name="adj1" fmla="val 16369"/>
              <a:gd name="adj2" fmla="val -351671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kind=“kde”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추가 시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커널 밀도함수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시연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7910C1-37AC-4A2A-90D9-497B279B4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057" y="1729569"/>
            <a:ext cx="2469082" cy="24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[DEVICECOUNT, PRODUCTAGE]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두개 컬럼에 대한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JointPlot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구현하세요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4531B-735E-4DFE-B0DB-F854071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5" y="2424688"/>
            <a:ext cx="2531356" cy="25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7759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74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pairplot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539552" y="2067694"/>
            <a:ext cx="3440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sns.pairplot</a:t>
            </a:r>
            <a:r>
              <a:rPr lang="en-US" altLang="ko-KR" sz="1000" dirty="0">
                <a:solidFill>
                  <a:schemeClr val="tx1"/>
                </a:solidFill>
              </a:rPr>
              <a:t>(tips)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err="1">
                <a:solidFill>
                  <a:schemeClr val="tx1"/>
                </a:solidFill>
              </a:rPr>
              <a:t>sns.pairplot</a:t>
            </a:r>
            <a:r>
              <a:rPr lang="en-US" altLang="ko-KR" sz="1000" dirty="0">
                <a:solidFill>
                  <a:schemeClr val="tx1"/>
                </a:solidFill>
              </a:rPr>
              <a:t>(tips, hue = 'sex')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#hue</a:t>
            </a:r>
            <a:r>
              <a:rPr lang="ko-KR" altLang="en-US" sz="1000" dirty="0">
                <a:solidFill>
                  <a:schemeClr val="tx1"/>
                </a:solidFill>
              </a:rPr>
              <a:t>라는 </a:t>
            </a:r>
            <a:r>
              <a:rPr lang="ko-KR" altLang="en-US" sz="1000" dirty="0" err="1">
                <a:solidFill>
                  <a:schemeClr val="tx1"/>
                </a:solidFill>
              </a:rPr>
              <a:t>그룹바이를</a:t>
            </a:r>
            <a:r>
              <a:rPr lang="ko-KR" altLang="en-US" sz="1000" dirty="0">
                <a:solidFill>
                  <a:schemeClr val="tx1"/>
                </a:solidFill>
              </a:rPr>
              <a:t> 이용함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이상 데이터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BCDC63-BE96-4FEF-8F6D-393142874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54" y="1967966"/>
            <a:ext cx="2738729" cy="2761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D1646-5660-4E18-9398-4D1E5E1DA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980792"/>
            <a:ext cx="3142742" cy="27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pairplot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구현하세요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4531B-735E-4DFE-B0DB-F854071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5" y="2424688"/>
            <a:ext cx="2531356" cy="25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42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809EAD-ED11-4DBA-9152-EF6CB1A1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06884"/>
            <a:ext cx="3846761" cy="2671809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0976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barplot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457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sns.barplot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>
                <a:solidFill>
                  <a:schemeClr val="tx1"/>
                </a:solidFill>
              </a:rPr>
              <a:t>x=</a:t>
            </a:r>
            <a:r>
              <a:rPr lang="ko-KR" altLang="en-US" sz="1400">
                <a:solidFill>
                  <a:schemeClr val="tx1"/>
                </a:solidFill>
              </a:rPr>
              <a:t>‘</a:t>
            </a:r>
            <a:r>
              <a:rPr lang="en-US" altLang="ko-KR" sz="1400">
                <a:solidFill>
                  <a:schemeClr val="tx1"/>
                </a:solidFill>
              </a:rPr>
              <a:t>time', </a:t>
            </a:r>
            <a:r>
              <a:rPr lang="en-US" altLang="ko-KR" sz="1400" dirty="0">
                <a:solidFill>
                  <a:schemeClr val="tx1"/>
                </a:solidFill>
              </a:rPr>
              <a:t>y='</a:t>
            </a:r>
            <a:r>
              <a:rPr lang="en-US" altLang="ko-KR" sz="1400" dirty="0" err="1">
                <a:solidFill>
                  <a:schemeClr val="tx1"/>
                </a:solidFill>
              </a:rPr>
              <a:t>total_bill</a:t>
            </a:r>
            <a:r>
              <a:rPr lang="en-US" altLang="ko-KR" sz="1400" dirty="0">
                <a:solidFill>
                  <a:schemeClr val="tx1"/>
                </a:solidFill>
              </a:rPr>
              <a:t>', data = tips)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평균 및 실제 범위를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5F43A74-7D31-4E3E-94A5-29BB3F341920}"/>
              </a:ext>
            </a:extLst>
          </p:cNvPr>
          <p:cNvSpPr/>
          <p:nvPr/>
        </p:nvSpPr>
        <p:spPr bwMode="auto">
          <a:xfrm>
            <a:off x="1270819" y="3857003"/>
            <a:ext cx="1656184" cy="246222"/>
          </a:xfrm>
          <a:prstGeom prst="wedgeRectCallout">
            <a:avLst>
              <a:gd name="adj1" fmla="val 72862"/>
              <a:gd name="adj2" fmla="val -109591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 평균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399AFB0-9E57-4AE4-B71D-C5C2E1594523}"/>
              </a:ext>
            </a:extLst>
          </p:cNvPr>
          <p:cNvSpPr/>
          <p:nvPr/>
        </p:nvSpPr>
        <p:spPr bwMode="auto">
          <a:xfrm>
            <a:off x="1193218" y="2394434"/>
            <a:ext cx="1656184" cy="489136"/>
          </a:xfrm>
          <a:prstGeom prst="wedgeRectCallout">
            <a:avLst>
              <a:gd name="adj1" fmla="val 116125"/>
              <a:gd name="adj2" fmla="val 7138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데이터의 편차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크기를 선으로 표기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9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498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boxplot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사분위수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등분하는 위치의 수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63F75A-AA2B-4971-88C4-43DE17AF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75" y="1937982"/>
            <a:ext cx="3941740" cy="29152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E5046-BE73-4D40-91FF-CF6B498A6598}"/>
              </a:ext>
            </a:extLst>
          </p:cNvPr>
          <p:cNvSpPr/>
          <p:nvPr/>
        </p:nvSpPr>
        <p:spPr>
          <a:xfrm>
            <a:off x="483369" y="1995686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중앙값 </a:t>
            </a:r>
            <a:r>
              <a:rPr lang="en-US" altLang="ko-KR"/>
              <a:t>: </a:t>
            </a:r>
            <a:r>
              <a:rPr lang="ko-KR" altLang="en-US"/>
              <a:t>정렬된 데이터 집합의 중앙에 위치한 값</a:t>
            </a:r>
            <a:br>
              <a:rPr lang="en-US" altLang="ko-KR"/>
            </a:br>
            <a:r>
              <a:rPr lang="en-US" altLang="ko-KR"/>
              <a:t>            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짝수개인 경우 가운데 두개의 평균값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E9810-37F0-4CBF-BC9A-31BDE5A4DC6A}"/>
              </a:ext>
            </a:extLst>
          </p:cNvPr>
          <p:cNvSpPr/>
          <p:nvPr/>
        </p:nvSpPr>
        <p:spPr>
          <a:xfrm>
            <a:off x="456468" y="4576228"/>
            <a:ext cx="3028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https://www.mathway.com/ko/Algebra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B81CE7-C675-4CA4-BA72-F303C77838E4}"/>
              </a:ext>
            </a:extLst>
          </p:cNvPr>
          <p:cNvSpPr/>
          <p:nvPr/>
        </p:nvSpPr>
        <p:spPr>
          <a:xfrm>
            <a:off x="465094" y="2685100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사분위수</a:t>
            </a:r>
            <a:r>
              <a:rPr lang="en-US" altLang="ko-KR"/>
              <a:t>: </a:t>
            </a:r>
            <a:r>
              <a:rPr lang="ko-KR" altLang="en-US"/>
              <a:t>데이터 하단의 중앙값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사분위수</a:t>
            </a:r>
            <a:r>
              <a:rPr lang="en-US" altLang="ko-KR"/>
              <a:t>: </a:t>
            </a:r>
            <a:r>
              <a:rPr lang="ko-KR" altLang="en-US"/>
              <a:t>데이터 상단의 중앙값</a:t>
            </a:r>
          </a:p>
        </p:txBody>
      </p:sp>
    </p:spTree>
    <p:extLst>
      <p:ext uri="{BB962C8B-B14F-4D97-AF65-F5344CB8AC3E}">
        <p14:creationId xmlns:p14="http://schemas.microsoft.com/office/powerpoint/2010/main" val="15140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498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boxplot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4792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sns.boxplot</a:t>
            </a:r>
            <a:r>
              <a:rPr lang="en-US" altLang="ko-KR" sz="1400" dirty="0">
                <a:solidFill>
                  <a:schemeClr val="tx1"/>
                </a:solidFill>
              </a:rPr>
              <a:t>(x='day', y='</a:t>
            </a:r>
            <a:r>
              <a:rPr lang="en-US" altLang="ko-KR" sz="1400">
                <a:solidFill>
                  <a:schemeClr val="tx1"/>
                </a:solidFill>
              </a:rPr>
              <a:t>total_bill',data</a:t>
            </a:r>
            <a:r>
              <a:rPr lang="en-US" altLang="ko-KR" sz="1400" dirty="0">
                <a:solidFill>
                  <a:schemeClr val="tx1"/>
                </a:solidFill>
              </a:rPr>
              <a:t>=tips)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 카테고리 기준에 어떤 범위의 분포를 보여주는지 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차트화함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CDF61F-4531-4DE3-989A-0B3BD86D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211710"/>
            <a:ext cx="3724945" cy="2543745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C19EDA3-651D-4918-A971-86BA6D6B4EB1}"/>
              </a:ext>
            </a:extLst>
          </p:cNvPr>
          <p:cNvSpPr/>
          <p:nvPr/>
        </p:nvSpPr>
        <p:spPr bwMode="auto">
          <a:xfrm>
            <a:off x="2455840" y="4371950"/>
            <a:ext cx="1656184" cy="246222"/>
          </a:xfrm>
          <a:prstGeom prst="wedgeRectCallout">
            <a:avLst>
              <a:gd name="adj1" fmla="val 135358"/>
              <a:gd name="adj2" fmla="val -14311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1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– (IQR * 1.5)</a:t>
            </a:r>
            <a:endParaRPr lang="ko-KR" altLang="en-US" sz="1000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7C37E0-7FBB-442C-9EDD-FD174BBB2164}"/>
              </a:ext>
            </a:extLst>
          </p:cNvPr>
          <p:cNvSpPr/>
          <p:nvPr/>
        </p:nvSpPr>
        <p:spPr bwMode="auto">
          <a:xfrm>
            <a:off x="2455840" y="2720951"/>
            <a:ext cx="1656184" cy="246222"/>
          </a:xfrm>
          <a:prstGeom prst="wedgeRectCallout">
            <a:avLst>
              <a:gd name="adj1" fmla="val 137658"/>
              <a:gd name="adj2" fmla="val 15604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3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+ (IQR * 1.5)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5BAF8336-67E4-47B5-8E43-E8D54BFCB975}"/>
              </a:ext>
            </a:extLst>
          </p:cNvPr>
          <p:cNvSpPr/>
          <p:nvPr/>
        </p:nvSpPr>
        <p:spPr bwMode="auto">
          <a:xfrm>
            <a:off x="2468267" y="3870618"/>
            <a:ext cx="1656184" cy="246222"/>
          </a:xfrm>
          <a:prstGeom prst="wedgeRectCallout">
            <a:avLst>
              <a:gd name="adj1" fmla="val 116570"/>
              <a:gd name="adj2" fmla="val -1674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1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(25%)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9E5C52A-43F6-47FC-8AC9-4CFCF3FB8232}"/>
              </a:ext>
            </a:extLst>
          </p:cNvPr>
          <p:cNvSpPr/>
          <p:nvPr/>
        </p:nvSpPr>
        <p:spPr bwMode="auto">
          <a:xfrm>
            <a:off x="2455840" y="3204444"/>
            <a:ext cx="1656184" cy="246222"/>
          </a:xfrm>
          <a:prstGeom prst="wedgeRectCallout">
            <a:avLst>
              <a:gd name="adj1" fmla="val 116570"/>
              <a:gd name="adj2" fmla="val 14830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3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(75%)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F403A4E-F181-426D-A03C-769AAB49DDA7}"/>
              </a:ext>
            </a:extLst>
          </p:cNvPr>
          <p:cNvSpPr/>
          <p:nvPr/>
        </p:nvSpPr>
        <p:spPr bwMode="auto">
          <a:xfrm>
            <a:off x="1619761" y="3524900"/>
            <a:ext cx="1656184" cy="246222"/>
          </a:xfrm>
          <a:prstGeom prst="wedgeRectCallout">
            <a:avLst>
              <a:gd name="adj1" fmla="val 167180"/>
              <a:gd name="adj2" fmla="val 58043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중앙값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8AF372C-8F8E-4651-B0F6-967B8056DDE7}"/>
              </a:ext>
            </a:extLst>
          </p:cNvPr>
          <p:cNvSpPr/>
          <p:nvPr/>
        </p:nvSpPr>
        <p:spPr bwMode="auto">
          <a:xfrm>
            <a:off x="2883152" y="2244125"/>
            <a:ext cx="1656184" cy="246222"/>
          </a:xfrm>
          <a:prstGeom prst="wedgeRectCallout">
            <a:avLst>
              <a:gd name="adj1" fmla="val 137658"/>
              <a:gd name="adj2" fmla="val 15604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outlier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15846-0C3D-42F6-9C8B-B8E3F8110B96}"/>
              </a:ext>
            </a:extLst>
          </p:cNvPr>
          <p:cNvSpPr txBox="1"/>
          <p:nvPr/>
        </p:nvSpPr>
        <p:spPr>
          <a:xfrm>
            <a:off x="2335236" y="4685059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IQR = 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사분위수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– 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사분위수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0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946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corr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tips.corr()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상관관계를 확인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399E4-D6F5-4C43-A709-05297F6D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22" y="2139702"/>
            <a:ext cx="3819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7569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Heatmap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tc = tips.corr()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sns.heatmap(tc, annot = True)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자료에 대한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 map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8702C-EA96-4724-ACE2-939C17182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15" y="1886857"/>
            <a:ext cx="4305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B3C5C7-F3F9-4629-94A3-5208F1BF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7" y="1970046"/>
            <a:ext cx="3545569" cy="279261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115591" y="3795887"/>
            <a:ext cx="1648097" cy="89388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2175238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파일데이터 제공여부 확인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1547664" y="2625851"/>
            <a:ext cx="1108756" cy="257218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D4A74-B757-4208-8A1B-995A410FF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485" y="2059903"/>
            <a:ext cx="4258806" cy="13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5821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Heatmap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flights = sns.load_dataset('flights')</a:t>
            </a:r>
          </a:p>
          <a:p>
            <a:r>
              <a:rPr lang="en-US" altLang="ko-KR" sz="1000"/>
              <a:t>fp = flights.pivot_table(index='month', columns='year', values = 'passengers')</a:t>
            </a:r>
          </a:p>
          <a:p>
            <a:endParaRPr lang="en-US" altLang="ko-KR" sz="1000"/>
          </a:p>
          <a:p>
            <a:r>
              <a:rPr lang="en-US" altLang="ko-KR" sz="1000"/>
              <a:t>fp.head()</a:t>
            </a:r>
          </a:p>
          <a:p>
            <a:endParaRPr lang="en-US" altLang="ko-KR" sz="1000"/>
          </a:p>
          <a:p>
            <a:r>
              <a:rPr lang="en-US" altLang="ko-KR" sz="1000"/>
              <a:t>sns.heatmap(fp)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자료에 대한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 map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00BAC-65B8-42D4-B465-5623E345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815" y="2290564"/>
            <a:ext cx="3643005" cy="2369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5DEB1F-C2EE-48C7-B447-2DD490F5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82" y="3475556"/>
            <a:ext cx="3440559" cy="120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8F574-8A02-48A1-8249-E063933DC164}"/>
              </a:ext>
            </a:extLst>
          </p:cNvPr>
          <p:cNvSpPr txBox="1"/>
          <p:nvPr/>
        </p:nvSpPr>
        <p:spPr>
          <a:xfrm>
            <a:off x="427513" y="3013891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연도가 증가함에 따라 승객수가 증가하고 있음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여름에 또 집중됨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04611-D42A-4414-99D0-75016C03F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3" y="3475556"/>
            <a:ext cx="1656183" cy="12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863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lmplot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580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sns.lmplot(x='total_bill', y = 'tip', data = tips 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sns.lmplot(x='total_bill', y = 'tip', data = tips, hue = 'sex', markers = ['o','v'] 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데이터의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형태로 뽑아내는 차트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13D8A-CB18-4292-A81D-42F01BED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44" y="2463598"/>
            <a:ext cx="2460746" cy="2334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5AB78-CF59-46E2-A912-B9228E0B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07" y="2463598"/>
            <a:ext cx="2813236" cy="23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FD440-7F2A-4BD6-BDF0-FA0B4116E85F}"/>
              </a:ext>
            </a:extLst>
          </p:cNvPr>
          <p:cNvSpPr txBox="1"/>
          <p:nvPr/>
        </p:nvSpPr>
        <p:spPr>
          <a:xfrm>
            <a:off x="539552" y="2067694"/>
            <a:ext cx="8219988" cy="201622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lmplot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분석하세요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857928"/>
            <a:ext cx="9144000" cy="852047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00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300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8CF4CC4-2B3E-4E1B-94CB-8D7F69C16FA1}" type="slidenum">
              <a:rPr kumimoji="0" lang="ko-KR" altLang="en-US" b="0">
                <a:solidFill>
                  <a:prstClr val="black">
                    <a:tint val="75000"/>
                  </a:prstClr>
                </a:solidFill>
                <a:latin typeface="나눔스퀘어라운드 Bold" pitchFamily="50" charset="-127"/>
                <a:ea typeface="나눔스퀘어라운드 Bold" pitchFamily="50" charset="-127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63</a:t>
            </a:fld>
            <a:endParaRPr kumimoji="0" lang="ko-KR" altLang="en-US" b="0" dirty="0">
              <a:solidFill>
                <a:prstClr val="black">
                  <a:tint val="75000"/>
                </a:prst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341847" y="2548646"/>
            <a:ext cx="365998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Appendix: tableau </a:t>
            </a:r>
            <a:r>
              <a:rPr kumimoji="0" lang="ko-KR" altLang="en-US" sz="1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매뉴얼</a:t>
            </a:r>
            <a:endParaRPr kumimoji="0" lang="en-US" altLang="ko-KR" sz="18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718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527" y="266394"/>
            <a:ext cx="8901148" cy="422398"/>
          </a:xfrm>
        </p:spPr>
        <p:txBody>
          <a:bodyPr>
            <a:normAutofit fontScale="90000"/>
          </a:bodyPr>
          <a:lstStyle/>
          <a:p>
            <a:pPr algn="just"/>
            <a:r>
              <a:rPr lang="en-US" altLang="ko-KR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10" y="845954"/>
            <a:ext cx="5486400" cy="4019107"/>
          </a:xfrm>
        </p:spPr>
      </p:pic>
      <p:sp>
        <p:nvSpPr>
          <p:cNvPr id="5" name="타원 4"/>
          <p:cNvSpPr/>
          <p:nvPr/>
        </p:nvSpPr>
        <p:spPr>
          <a:xfrm>
            <a:off x="3014026" y="133945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951" y="138995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1" y="1444866"/>
            <a:ext cx="1009547" cy="27006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90969" y="1999586"/>
            <a:ext cx="1238693" cy="228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b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90677" y="1357147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Tableau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를 실행 후 연결을 선택한다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Tableau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에서는 파일을 직접 가져 오거나 서버에 접속 하여 데이터를 가져올 수 있다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313167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5" y="781660"/>
            <a:ext cx="5486400" cy="4024423"/>
          </a:xfrm>
        </p:spPr>
      </p:pic>
      <p:sp>
        <p:nvSpPr>
          <p:cNvPr id="5" name="타원 4"/>
          <p:cNvSpPr/>
          <p:nvPr/>
        </p:nvSpPr>
        <p:spPr>
          <a:xfrm>
            <a:off x="270657" y="141139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43670" y="259250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1-1.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서버로 접속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86998" y="203273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0" y="1538316"/>
            <a:ext cx="2248334" cy="208286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856753" y="2468105"/>
            <a:ext cx="659219" cy="22328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b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88623" y="1023052"/>
            <a:ext cx="2211715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접속 하고자 하는 서버의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주소와 포트번호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데이터 베이스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사용자 이름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암호를 입력 후 로그인 </a:t>
            </a:r>
            <a:r>
              <a:rPr kumimoji="0" lang="ko-KR" altLang="en-US" sz="1500" b="0" spc="-45">
                <a:solidFill>
                  <a:prstClr val="black"/>
                </a:solidFill>
                <a:latin typeface="+mn-ea"/>
                <a:ea typeface="+mn-ea"/>
              </a:rPr>
              <a:t>한다</a:t>
            </a:r>
            <a:r>
              <a:rPr kumimoji="0" lang="en-US" altLang="ko-KR" sz="1500" b="0" spc="-45">
                <a:solidFill>
                  <a:prstClr val="black"/>
                </a:solidFill>
                <a:latin typeface="+mn-ea"/>
                <a:ea typeface="+mn-ea"/>
              </a:rPr>
              <a:t>.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069408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5"/>
          <a:stretch/>
        </p:blipFill>
        <p:spPr>
          <a:xfrm>
            <a:off x="3026985" y="810235"/>
            <a:ext cx="5503484" cy="402973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9926" y="1182298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시각화할 테이블을 드래그 하여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윗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창에 가져다 놓는다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지금 업데이트 버튼을 클릭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16387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</a:t>
            </a:r>
          </a:p>
        </p:txBody>
      </p:sp>
      <p:sp>
        <p:nvSpPr>
          <p:cNvPr id="9" name="타원 8"/>
          <p:cNvSpPr/>
          <p:nvPr/>
        </p:nvSpPr>
        <p:spPr>
          <a:xfrm>
            <a:off x="3909487" y="101998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75061" y="324509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9848" y="137085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1960" y="218666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652364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9"/>
          <a:stretch/>
        </p:blipFill>
        <p:spPr>
          <a:xfrm>
            <a:off x="3151585" y="874529"/>
            <a:ext cx="5519432" cy="4019107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11364" y="1246592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드래그한 데이터 테이블이 시각화 할 테이블이 맞는지 확인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아래의 시트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1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버튼을 클릭한다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379854" y="133165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77101" y="2250953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2239" y="29496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확인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99397" y="225095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65197" y="442531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830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2"/>
          <a:stretch/>
        </p:blipFill>
        <p:spPr>
          <a:xfrm>
            <a:off x="2937272" y="888816"/>
            <a:ext cx="5859674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08572" y="1131590"/>
            <a:ext cx="2084597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week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또는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yearweek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을 선택하여  열의 위치에 드래그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volume,ma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/ 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volume,stable_season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volume,unstable_season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순서로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행의 위치에 드래그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6973" y="134593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6972" y="190938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배치</a:t>
            </a:r>
          </a:p>
        </p:txBody>
      </p:sp>
      <p:sp>
        <p:nvSpPr>
          <p:cNvPr id="9" name="타원 8"/>
          <p:cNvSpPr/>
          <p:nvPr/>
        </p:nvSpPr>
        <p:spPr>
          <a:xfrm>
            <a:off x="2746551" y="1384661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773796" y="303078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405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95"/>
          <a:stretch/>
        </p:blipFill>
        <p:spPr>
          <a:xfrm>
            <a:off x="3058716" y="831666"/>
            <a:ext cx="5849042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64498" y="1455575"/>
            <a:ext cx="2328530" cy="27606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ma/ 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</a:t>
            </a: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</a:t>
            </a: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unstable_season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을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이중 축으로 합쳐 준다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방법은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ma/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unstable_season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각 축을 선택 한 후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오른쪽 마우스를 클릭 이중 축을 선택하면 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ko-KR" altLang="en-US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테이터의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축이 합쳐지게 된다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4705" y="127815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이중 축으로 합치기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59851" y="394843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327437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41C71-7ABC-4972-9B06-C8B4EC4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0" y="1878528"/>
            <a:ext cx="3201244" cy="31360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2552571" y="2787775"/>
            <a:ext cx="435254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5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1"/>
          <a:stretch/>
        </p:blipFill>
        <p:spPr>
          <a:xfrm>
            <a:off x="3108722" y="831666"/>
            <a:ext cx="5758665" cy="404037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14505" y="1187780"/>
            <a:ext cx="2328530" cy="27606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regionid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product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순으로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데이터 필드 를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드레그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하여 필터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위치에 가져다 놓는다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필터 설정 창이 뜨면 선택하고자 하는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rigionid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product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에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체크를 하고 적용을 한 후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확인을  누른다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49331" y="129612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52106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5.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필터 설정하기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999739" y="1271443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4992" y="186588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7222" y="210797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883698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99"/>
          <a:stretch/>
        </p:blipFill>
        <p:spPr>
          <a:xfrm>
            <a:off x="2965848" y="817378"/>
            <a:ext cx="5859674" cy="402442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24424" y="1131590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ma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축을 선택한 후 오른쪽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버튼을 클릭 하여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동기화를 선택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>
                <a:solidFill>
                  <a:srgbClr val="FF0000"/>
                </a:solidFill>
                <a:latin typeface="+mn-ea"/>
                <a:ea typeface="+mn-ea"/>
              </a:rPr>
              <a:t>*</a:t>
            </a:r>
            <a:r>
              <a:rPr kumimoji="0" lang="ko-KR" altLang="en-US" sz="1500" b="0" spc="-45" dirty="0">
                <a:solidFill>
                  <a:srgbClr val="FF0000"/>
                </a:solidFill>
                <a:latin typeface="+mn-ea"/>
                <a:ea typeface="+mn-ea"/>
              </a:rPr>
              <a:t>주의</a:t>
            </a:r>
            <a:endParaRPr kumimoji="0" lang="en-US" altLang="ko-KR" sz="1500" b="0" spc="-45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왼 쪽 축과 오른쪽 축의 단위와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범위가 같아야만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동기화를 할 수 있다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따라서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첫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번째 그래프 에서만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동기화가 가능하다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06456" y="128183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09244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6.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축 동기화 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348580" y="178016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686927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20"/>
          <a:stretch/>
        </p:blipFill>
        <p:spPr>
          <a:xfrm>
            <a:off x="3073003" y="803091"/>
            <a:ext cx="5716135" cy="4019107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51516" y="1000741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volume 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축을 선택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크기 탭 을 누른 후 바를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이동 하여 라인의 굵기를 조정 한다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13613" y="138185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73537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7.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선 굵기 조절 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14624" y="2058271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658445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4"/>
          <a:stretch/>
        </p:blipFill>
        <p:spPr>
          <a:xfrm>
            <a:off x="3058716" y="831666"/>
            <a:ext cx="5811828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80078" y="1157903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축을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선택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나타내고자 하는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레이블 탭 을 누른 후마크레이블표시에 체크 하면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마크레이블을 표시 할 수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있다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5038" y="127469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8.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마크 레이블 표시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02355" y="208684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285537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72934" y="1157903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간격을 조정 하고자 하는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축을 선택 후 오른쪽 마우스 클릭 후 축 편집을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선택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편집창이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나타나면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고정으로 체크하고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시작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끝의 범위를 설정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5038" y="1260408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23531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9.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축 간격 편집하기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95212" y="208684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 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5"/>
          <a:stretch/>
        </p:blipFill>
        <p:spPr>
          <a:xfrm>
            <a:off x="3051572" y="831666"/>
            <a:ext cx="5838410" cy="4019107"/>
          </a:xfrm>
        </p:spPr>
      </p:pic>
      <p:sp>
        <p:nvSpPr>
          <p:cNvPr id="12" name="타원 11"/>
          <p:cNvSpPr/>
          <p:nvPr/>
        </p:nvSpPr>
        <p:spPr>
          <a:xfrm>
            <a:off x="8436595" y="368313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0" y="1296126"/>
            <a:ext cx="1665065" cy="243616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274112" y="117825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1082" y="229770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461088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5"/>
          <a:stretch/>
        </p:blipFill>
        <p:spPr>
          <a:xfrm>
            <a:off x="3022997" y="817379"/>
            <a:ext cx="5811828" cy="4019107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39043" y="1131590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변경 하고자 하는 그래프의 축을 선택 후 변경 창의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세모 버튼을 눌러 원하는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형식 을 선택한다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163606" y="1374708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36527" y="230675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10.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그래프 유형 변경하기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07420" y="197789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4151261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82475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matplotlib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활용하면 데이터 분석 작업 중 바로 시각화를 할 수 있다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1025930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시각화 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x,y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활용하여 시각화 후 </a:t>
              </a:r>
              <a:r>
                <a:rPr lang="ko-KR" altLang="en-US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선색상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라벨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차트 시각화방법을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908514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시각화 시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축을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활용하거나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subplot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통해 시각화 가능하다</a:t>
              </a: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691283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Scatter plot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차원을 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더 확장하여 표현 가능하다</a:t>
              </a:r>
            </a:p>
          </p:txBody>
        </p:sp>
      </p:grpSp>
      <p:grpSp>
        <p:nvGrpSpPr>
          <p:cNvPr id="45" name="그룹 106">
            <a:extLst>
              <a:ext uri="{FF2B5EF4-FFF2-40B4-BE49-F238E27FC236}">
                <a16:creationId xmlns:a16="http://schemas.microsoft.com/office/drawing/2014/main" id="{A75DA139-84B8-4953-AB3B-B89CD06FB07B}"/>
              </a:ext>
            </a:extLst>
          </p:cNvPr>
          <p:cNvGrpSpPr/>
          <p:nvPr/>
        </p:nvGrpSpPr>
        <p:grpSpPr>
          <a:xfrm>
            <a:off x="641117" y="4166762"/>
            <a:ext cx="7959237" cy="52731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A0AAE6F-FBC4-49E8-82D8-264DB328C178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42A1B65E-D502-46BC-B2BD-CF3B164DDAE3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C61E6139-9548-4E91-BA83-65343343F0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2F8D3AB8-A6E9-4993-A040-DE49EF4A803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11CEA830-AD20-49F5-9049-BF2E3DC8A02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D60B78C0-A90E-423E-8417-7C841707EEA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2F1E18-35BF-4DE4-B89E-DC356590A642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FE28A4-F0CF-4714-8EAC-E0C88502AA72}"/>
                </a:ext>
              </a:extLst>
            </p:cNvPr>
            <p:cNvSpPr/>
            <p:nvPr/>
          </p:nvSpPr>
          <p:spPr>
            <a:xfrm>
              <a:off x="2463247" y="4235135"/>
              <a:ext cx="583029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Seaborn, Tableau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5227" y="1798525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84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06DACA-5311-4F70-A935-9E03CB26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43" y="1848203"/>
            <a:ext cx="3932503" cy="26900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02" y="2571751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107503" y="3147814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65463" y="2705425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4101027"/>
            <a:ext cx="702481" cy="43721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8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71B68-0A31-4164-B311-98158FB8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4147751" cy="2584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148144" y="3932561"/>
            <a:ext cx="2551648" cy="53086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0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73991</TotalTime>
  <Words>3183</Words>
  <Application>Microsoft Office PowerPoint</Application>
  <PresentationFormat>화면 슬라이드 쇼(16:9)</PresentationFormat>
  <Paragraphs>686</Paragraphs>
  <Slides>77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91" baseType="lpstr">
      <vt:lpstr>나눔스퀘어라운드 Bold</vt:lpstr>
      <vt:lpstr>나눔스퀘어라운드 ExtraBold</vt:lpstr>
      <vt:lpstr>Times New Roman</vt:lpstr>
      <vt:lpstr>HY견고딕</vt:lpstr>
      <vt:lpstr>Wingdings</vt:lpstr>
      <vt:lpstr>나눔바른고딕</vt:lpstr>
      <vt:lpstr>Malgun Gothic Semilight</vt:lpstr>
      <vt:lpstr>Arial</vt:lpstr>
      <vt:lpstr>돋움</vt:lpstr>
      <vt:lpstr>굴림</vt:lpstr>
      <vt:lpstr>HY헤드라인M</vt:lpstr>
      <vt:lpstr>맑은 고딕</vt:lpstr>
      <vt:lpstr>2_Samsung SDS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데이터와의 연결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9808</cp:revision>
  <dcterms:created xsi:type="dcterms:W3CDTF">2008-04-23T04:36:31Z</dcterms:created>
  <dcterms:modified xsi:type="dcterms:W3CDTF">2019-04-17T06:03:01Z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